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542187-7B59-ED78-F967-E131CB984B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65A9A22-AF20-1178-1E35-833109A1DC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04C69E-0506-C01C-E75A-C13C9E57C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A837-66C6-4601-8741-1F389413123D}" type="datetimeFigureOut">
              <a:rPr lang="fr-CA" smtClean="0"/>
              <a:t>2025-12-22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0E238E-BC11-1CFC-168C-58CAD1170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B8FEA8A-4A11-EE0B-AFB2-927B00426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4DA6-C1E9-4F4A-BA1E-582EF474FC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79370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92534D-4643-DE8E-AE69-9CAF16BFAC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048A3C9-E284-68EC-7532-54D7C8911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260F0E-F6DE-1AC8-B6A6-4ED5D2A63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A837-66C6-4601-8741-1F389413123D}" type="datetimeFigureOut">
              <a:rPr lang="fr-CA" smtClean="0"/>
              <a:t>2025-12-22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72D865-E17F-E981-DBF1-BA297FB98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D5DFA0-945F-9FF7-35A4-DAD999542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4DA6-C1E9-4F4A-BA1E-582EF474FC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67640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C273CFC-3585-74C1-9E61-C9940F3018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8B965B7-4FD3-69CF-5EC3-ADF5425AB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1E55AD-73F3-8D5F-067D-FA2957F21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A837-66C6-4601-8741-1F389413123D}" type="datetimeFigureOut">
              <a:rPr lang="fr-CA" smtClean="0"/>
              <a:t>2025-12-22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A253BF-1EAF-D2CB-FA2C-0B297F261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75CA68-1E78-9094-0385-0E324125B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4DA6-C1E9-4F4A-BA1E-582EF474FC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53360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65DF30-1CC3-9428-C85C-BFF300614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8E51DCA-323E-E282-10F0-9C91D101C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51CC0D-66E3-43CA-ED00-A14B3107F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A837-66C6-4601-8741-1F389413123D}" type="datetimeFigureOut">
              <a:rPr lang="fr-CA" smtClean="0"/>
              <a:t>2025-12-22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FC4FC4-EF33-EFE3-40A4-B08A61EC2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E6FEC2-3224-E79D-0573-C6160242B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4DA6-C1E9-4F4A-BA1E-582EF474FC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8059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333FC3-4CB8-B961-67DC-BD61D64C7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F017EA-9643-986E-97FB-9F1B277C1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60506EA-3879-A39C-801B-F8896A77D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A837-66C6-4601-8741-1F389413123D}" type="datetimeFigureOut">
              <a:rPr lang="fr-CA" smtClean="0"/>
              <a:t>2025-12-22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293E9F3-850A-F010-4DEB-91F699631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3D3AA0-7F4E-0818-37CF-68EBCBA62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4DA6-C1E9-4F4A-BA1E-582EF474FC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8036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335AF9-3943-E93B-99EA-45DFA2EC9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67EABA-20F4-5975-F826-0632A52D7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6A42DC0-2AB2-02D2-D1D2-38D678B4A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D5FE726-5FE1-7FA2-B1CF-8101B18DA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A837-66C6-4601-8741-1F389413123D}" type="datetimeFigureOut">
              <a:rPr lang="fr-CA" smtClean="0"/>
              <a:t>2025-12-22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21B314-4EFE-D813-E4CA-1B3F46D09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BC46699-DEF0-7ADD-70B4-BC7905993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4DA6-C1E9-4F4A-BA1E-582EF474FC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30334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C52060-D8C5-0ADA-D2A1-9F4DF9611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8D5AAEC-42A4-2130-29D5-1DC2ABBA9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D63A89-3854-5C54-9BAA-3285671DCB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BA669D3-151A-5E4C-7B30-C5D6BA99DA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1B8D4D7-74E5-666C-EFBC-3B3C51AC0E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DF268A4-62D1-1A74-6C1E-B0001FCBE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A837-66C6-4601-8741-1F389413123D}" type="datetimeFigureOut">
              <a:rPr lang="fr-CA" smtClean="0"/>
              <a:t>2025-12-22</a:t>
            </a:fld>
            <a:endParaRPr lang="fr-CA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BEB562E-3435-59B0-4A21-D607B8930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DE8BF2F-CD08-C6AD-CDC3-DE740A8BC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4DA6-C1E9-4F4A-BA1E-582EF474FC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96820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D74335-ED70-7426-D381-0F00065EB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B48C14D-A738-F7FC-59CB-AE31142AA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A837-66C6-4601-8741-1F389413123D}" type="datetimeFigureOut">
              <a:rPr lang="fr-CA" smtClean="0"/>
              <a:t>2025-12-22</a:t>
            </a:fld>
            <a:endParaRPr lang="fr-CA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2D62B7C-1710-75E0-F184-C61A2A680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93CE872-7776-7B6A-826F-23EB81C31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4DA6-C1E9-4F4A-BA1E-582EF474FC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0209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4813015-5CBF-93A7-FF91-FF59D8DA5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A837-66C6-4601-8741-1F389413123D}" type="datetimeFigureOut">
              <a:rPr lang="fr-CA" smtClean="0"/>
              <a:t>2025-12-22</a:t>
            </a:fld>
            <a:endParaRPr lang="fr-CA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32DCC9B-5159-BFE5-95B1-855FB4219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A4BA78D-680D-948A-F2FC-8AC5358DA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4DA6-C1E9-4F4A-BA1E-582EF474FC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1487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248DCC-B159-2D9C-200D-1793DD0AF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95BE47-1CC9-E723-D36D-2898A8A48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CEF928-CCA1-359E-970B-845FE59B5B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3E227F5-9779-DE00-7EC2-33F938EBB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A837-66C6-4601-8741-1F389413123D}" type="datetimeFigureOut">
              <a:rPr lang="fr-CA" smtClean="0"/>
              <a:t>2025-12-22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F3C544-18E6-FF12-0337-A845853C4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6C090AD-B002-629A-FDCE-B34D37BE7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4DA6-C1E9-4F4A-BA1E-582EF474FC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29449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22D3E6-899F-CB9C-9A70-585B73F4C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6E171BE-ED75-DD9F-1AF2-167DB1EB8B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EB7E20F-9827-84DC-B22C-72EA12D43C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9EDE37-6C7A-EFA8-9DAC-4D2B6C462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8A837-66C6-4601-8741-1F389413123D}" type="datetimeFigureOut">
              <a:rPr lang="fr-CA" smtClean="0"/>
              <a:t>2025-12-22</a:t>
            </a:fld>
            <a:endParaRPr lang="fr-CA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A2A58C1-0AF5-9C84-AA63-0DFD70B5C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CBA31C-390B-79DF-A797-695E0F889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F4DA6-C1E9-4F4A-BA1E-582EF474FC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7343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2B46799-4D3D-CDA3-4D17-25EC0BC1A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5FC30D1-3F72-F4BB-1A07-33EB766165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4ED8714-340B-BB65-C50A-3F5B8FC4D7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58A837-66C6-4601-8741-1F389413123D}" type="datetimeFigureOut">
              <a:rPr lang="fr-CA" smtClean="0"/>
              <a:t>2025-12-22</a:t>
            </a:fld>
            <a:endParaRPr lang="fr-CA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ED73E3-9421-B0DA-734A-A760394BBB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FEE079-343E-ED5D-9968-604D30F80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1F4DA6-C1E9-4F4A-BA1E-582EF474FC9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864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7827CA-D68F-8481-1A9F-C664CDC0D8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257F143-78FD-DE78-8CF5-482FDD829F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8744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1DC6ABD-215C-4EA8-A483-CEF5B99AB3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DC1459E-A14A-7CE7-3E15-ED832DE63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623" y="1472396"/>
            <a:ext cx="4171994" cy="3802632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b="1" kern="1200" dirty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2025</a:t>
            </a:r>
            <a:br>
              <a:rPr lang="en-US" sz="3200" b="1" kern="1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</a:br>
            <a:r>
              <a:rPr lang="en-US" sz="3200" b="1" kern="1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Encore </a:t>
            </a:r>
            <a:r>
              <a:rPr lang="en-US" sz="3200" b="1" kern="1200" dirty="0" err="1">
                <a:solidFill>
                  <a:srgbClr val="0070C0"/>
                </a:solidFill>
                <a:latin typeface="+mj-lt"/>
                <a:ea typeface="+mj-ea"/>
                <a:cs typeface="+mj-cs"/>
              </a:rPr>
              <a:t>une</a:t>
            </a:r>
            <a:r>
              <a:rPr lang="en-US" sz="3200" b="1" kern="1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200" b="1" kern="1200" dirty="0" err="1">
                <a:solidFill>
                  <a:srgbClr val="0070C0"/>
                </a:solidFill>
                <a:latin typeface="+mj-lt"/>
                <a:ea typeface="+mj-ea"/>
                <a:cs typeface="+mj-cs"/>
              </a:rPr>
              <a:t>fois</a:t>
            </a:r>
            <a:r>
              <a:rPr lang="en-US" sz="3200" b="1" dirty="0">
                <a:solidFill>
                  <a:srgbClr val="0070C0"/>
                </a:solidFill>
              </a:rPr>
              <a:t>, </a:t>
            </a:r>
            <a:r>
              <a:rPr lang="en-US" sz="3200" b="1" dirty="0" err="1">
                <a:solidFill>
                  <a:srgbClr val="0070C0"/>
                </a:solidFill>
              </a:rPr>
              <a:t>une</a:t>
            </a:r>
            <a:r>
              <a:rPr lang="en-US" sz="3200" b="1" dirty="0">
                <a:solidFill>
                  <a:srgbClr val="0070C0"/>
                </a:solidFill>
              </a:rPr>
              <a:t> belle </a:t>
            </a:r>
            <a:r>
              <a:rPr lang="en-US" sz="3200" b="1" dirty="0" err="1">
                <a:solidFill>
                  <a:srgbClr val="0070C0"/>
                </a:solidFill>
              </a:rPr>
              <a:t>année</a:t>
            </a:r>
            <a:r>
              <a:rPr lang="en-US" sz="3200" b="1" dirty="0">
                <a:solidFill>
                  <a:srgbClr val="0070C0"/>
                </a:solidFill>
              </a:rPr>
              <a:t> de formation !</a:t>
            </a:r>
            <a:br>
              <a:rPr lang="en-US" sz="3200" b="1" dirty="0">
                <a:solidFill>
                  <a:srgbClr val="0070C0"/>
                </a:solidFill>
              </a:rPr>
            </a:br>
            <a:br>
              <a:rPr lang="en-US" sz="3200" b="1" dirty="0">
                <a:solidFill>
                  <a:srgbClr val="0070C0"/>
                </a:solidFill>
              </a:rPr>
            </a:br>
            <a:r>
              <a:rPr lang="en-US" sz="3200" b="1" dirty="0">
                <a:solidFill>
                  <a:srgbClr val="0070C0"/>
                </a:solidFill>
              </a:rPr>
              <a:t>Merci à </a:t>
            </a:r>
            <a:r>
              <a:rPr lang="en-US" sz="3200" b="1" dirty="0" err="1">
                <a:solidFill>
                  <a:srgbClr val="0070C0"/>
                </a:solidFill>
              </a:rPr>
              <a:t>tous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nos</a:t>
            </a:r>
            <a:r>
              <a:rPr lang="en-US" sz="3200" b="1" dirty="0">
                <a:solidFill>
                  <a:srgbClr val="0070C0"/>
                </a:solidFill>
              </a:rPr>
              <a:t> </a:t>
            </a:r>
            <a:r>
              <a:rPr lang="en-US" sz="3200" b="1" dirty="0" err="1">
                <a:solidFill>
                  <a:srgbClr val="0070C0"/>
                </a:solidFill>
              </a:rPr>
              <a:t>partenaires</a:t>
            </a:r>
            <a:r>
              <a:rPr lang="en-US" sz="3200" b="1" dirty="0">
                <a:solidFill>
                  <a:srgbClr val="0070C0"/>
                </a:solidFill>
              </a:rPr>
              <a:t> de formation pour </a:t>
            </a:r>
            <a:r>
              <a:rPr lang="en-US" sz="3200" b="1" dirty="0" err="1">
                <a:solidFill>
                  <a:srgbClr val="0070C0"/>
                </a:solidFill>
              </a:rPr>
              <a:t>leur</a:t>
            </a:r>
            <a:r>
              <a:rPr lang="en-US" sz="3200" b="1" dirty="0">
                <a:solidFill>
                  <a:srgbClr val="0070C0"/>
                </a:solidFill>
              </a:rPr>
              <a:t> grande implication !</a:t>
            </a:r>
            <a:endParaRPr lang="en-US" sz="3200" b="1" kern="12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416432" y="1"/>
            <a:ext cx="2446384" cy="5777808"/>
            <a:chOff x="329184" y="1"/>
            <a:chExt cx="524256" cy="5777808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1"/>
              <a:ext cx="524256" cy="553211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86598" y="269324"/>
            <a:ext cx="6116779" cy="620877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086210B-CB0E-ABBA-0286-E4E6FF4F89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418154"/>
              </p:ext>
            </p:extLst>
          </p:nvPr>
        </p:nvGraphicFramePr>
        <p:xfrm>
          <a:off x="5549240" y="673561"/>
          <a:ext cx="5855360" cy="5400306"/>
        </p:xfrm>
        <a:graphic>
          <a:graphicData uri="http://schemas.openxmlformats.org/drawingml/2006/table">
            <a:tbl>
              <a:tblPr>
                <a:noFill/>
                <a:tableStyleId>{5C22544A-7EE6-4342-B048-85BDC9FD1C3A}</a:tableStyleId>
              </a:tblPr>
              <a:tblGrid>
                <a:gridCol w="4296333">
                  <a:extLst>
                    <a:ext uri="{9D8B030D-6E8A-4147-A177-3AD203B41FA5}">
                      <a16:colId xmlns:a16="http://schemas.microsoft.com/office/drawing/2014/main" val="4021508158"/>
                    </a:ext>
                  </a:extLst>
                </a:gridCol>
                <a:gridCol w="1559027">
                  <a:extLst>
                    <a:ext uri="{9D8B030D-6E8A-4147-A177-3AD203B41FA5}">
                      <a16:colId xmlns:a16="http://schemas.microsoft.com/office/drawing/2014/main" val="2678518274"/>
                    </a:ext>
                  </a:extLst>
                </a:gridCol>
              </a:tblGrid>
              <a:tr h="900051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buNone/>
                      </a:pPr>
                      <a:r>
                        <a:rPr lang="fr-CA" sz="16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NOMBRE D'ACTIVITÉ EN CLASSE</a:t>
                      </a:r>
                      <a:endParaRPr lang="fr-CA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363" marR="12363" marT="14836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buNone/>
                      </a:pPr>
                      <a:r>
                        <a:rPr lang="fr-CA" sz="16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165</a:t>
                      </a:r>
                      <a:endParaRPr lang="fr-CA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363" marR="12363" marT="14836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1924475"/>
                  </a:ext>
                </a:extLst>
              </a:tr>
              <a:tr h="900051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buNone/>
                      </a:pPr>
                      <a:r>
                        <a:rPr lang="fr-CA" sz="16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NOMBRE D'HEURES DE FORMATION OFFERTES</a:t>
                      </a:r>
                      <a:endParaRPr lang="fr-CA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363" marR="12363" marT="14836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buNone/>
                      </a:pPr>
                      <a:r>
                        <a:rPr lang="fr-CA" sz="16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2783</a:t>
                      </a:r>
                      <a:endParaRPr lang="fr-CA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363" marR="12363" marT="14836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822560"/>
                  </a:ext>
                </a:extLst>
              </a:tr>
              <a:tr h="900051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buNone/>
                      </a:pPr>
                      <a:r>
                        <a:rPr lang="fr-CA" sz="16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NOMBRE DE JOURS DE FORMATION OFFERTS</a:t>
                      </a:r>
                      <a:endParaRPr lang="fr-CA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363" marR="12363" marT="14836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buNone/>
                      </a:pPr>
                      <a:r>
                        <a:rPr lang="fr-CA" sz="16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398</a:t>
                      </a:r>
                      <a:endParaRPr lang="fr-CA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363" marR="12363" marT="14836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8173991"/>
                  </a:ext>
                </a:extLst>
              </a:tr>
              <a:tr h="900051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buNone/>
                      </a:pPr>
                      <a:r>
                        <a:rPr lang="fr-CA" sz="16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NOMBRE TOTAL DE PARTICIPANTS</a:t>
                      </a:r>
                      <a:endParaRPr lang="fr-CA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363" marR="12363" marT="14836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buNone/>
                      </a:pPr>
                      <a:r>
                        <a:rPr lang="fr-CA" sz="16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1182</a:t>
                      </a:r>
                      <a:endParaRPr lang="fr-CA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363" marR="12363" marT="14836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9833913"/>
                  </a:ext>
                </a:extLst>
              </a:tr>
              <a:tr h="900051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buNone/>
                      </a:pPr>
                      <a:r>
                        <a:rPr lang="fr-CA" sz="16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MOYENNE DE PARTICIPANTS PAR COURS</a:t>
                      </a:r>
                      <a:endParaRPr lang="fr-CA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363" marR="12363" marT="14836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buNone/>
                      </a:pPr>
                      <a:r>
                        <a:rPr lang="fr-CA" sz="16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7,2</a:t>
                      </a:r>
                      <a:endParaRPr lang="fr-CA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363" marR="12363" marT="14836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7467095"/>
                  </a:ext>
                </a:extLst>
              </a:tr>
              <a:tr h="900051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buNone/>
                      </a:pPr>
                      <a:r>
                        <a:rPr lang="fr-CA" sz="16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FRAIS D'INSCRIPTION PERÇUS</a:t>
                      </a:r>
                      <a:endParaRPr lang="fr-CA" sz="1600" b="1" i="0" u="none" strike="noStrike" cap="none" spc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363" marR="12363" marT="14836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buNone/>
                      </a:pPr>
                      <a:r>
                        <a:rPr lang="fr-CA" sz="1600" b="1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     728 108,00  $ </a:t>
                      </a:r>
                      <a:endParaRPr lang="fr-CA" sz="1600" b="1" i="0" u="none" strike="noStrike" cap="none" spc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363" marR="12363" marT="148360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13941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09312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62</Words>
  <Application>Microsoft Office PowerPoint</Application>
  <PresentationFormat>Grand écran</PresentationFormat>
  <Paragraphs>13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Century Gothic</vt:lpstr>
      <vt:lpstr>Thème Office</vt:lpstr>
      <vt:lpstr>Présentation PowerPoint</vt:lpstr>
      <vt:lpstr>2025 Encore une fois, une belle année de formation !  Merci à tous nos partenaires de formation pour leur grande implication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Patrice Lemire</dc:creator>
  <cp:lastModifiedBy>Patrice Lemire</cp:lastModifiedBy>
  <cp:revision>1</cp:revision>
  <dcterms:created xsi:type="dcterms:W3CDTF">2025-12-22T16:52:00Z</dcterms:created>
  <dcterms:modified xsi:type="dcterms:W3CDTF">2025-12-22T21:45:52Z</dcterms:modified>
</cp:coreProperties>
</file>